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67" r:id="rId11"/>
    <p:sldId id="292" r:id="rId12"/>
    <p:sldId id="273" r:id="rId13"/>
    <p:sldId id="274" r:id="rId14"/>
    <p:sldId id="290" r:id="rId15"/>
    <p:sldId id="275" r:id="rId16"/>
    <p:sldId id="293" r:id="rId17"/>
    <p:sldId id="294" r:id="rId18"/>
    <p:sldId id="280" r:id="rId19"/>
    <p:sldId id="282" r:id="rId20"/>
    <p:sldId id="283" r:id="rId21"/>
    <p:sldId id="295" r:id="rId22"/>
    <p:sldId id="284" r:id="rId23"/>
    <p:sldId id="285" r:id="rId24"/>
    <p:sldId id="286" r:id="rId25"/>
    <p:sldId id="287" r:id="rId26"/>
    <p:sldId id="288" r:id="rId27"/>
    <p:sldId id="289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717" autoAdjust="0"/>
  </p:normalViewPr>
  <p:slideViewPr>
    <p:cSldViewPr>
      <p:cViewPr>
        <p:scale>
          <a:sx n="59" d="100"/>
          <a:sy n="59" d="100"/>
        </p:scale>
        <p:origin x="-161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00216118544479"/>
          <c:y val="7.4964567239131766E-2"/>
          <c:w val="0.85199783881455515"/>
          <c:h val="0.72970489078822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1">
                  <c:v>9926</c:v>
                </c:pt>
                <c:pt idx="2" formatCode="General">
                  <c:v>7407</c:v>
                </c:pt>
                <c:pt idx="3" formatCode="General">
                  <c:v>7501.3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6355169132150934E-2"/>
                  <c:y val="-5.463644237583223E-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9926,0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7</a:t>
                    </a:r>
                    <a:r>
                      <a:rPr lang="ru-RU" sz="1400" dirty="0" smtClean="0"/>
                      <a:t>407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7</a:t>
                    </a:r>
                    <a:r>
                      <a:rPr lang="ru-RU" sz="1400" dirty="0" smtClean="0"/>
                      <a:t>501,3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1">
                  <c:v>9926</c:v>
                </c:pt>
                <c:pt idx="2" formatCode="General">
                  <c:v>7407</c:v>
                </c:pt>
                <c:pt idx="3" formatCode="General">
                  <c:v>7501.3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915200"/>
        <c:axId val="30921088"/>
      </c:barChart>
      <c:catAx>
        <c:axId val="3091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921088"/>
        <c:crosses val="autoZero"/>
        <c:auto val="1"/>
        <c:lblAlgn val="ctr"/>
        <c:lblOffset val="100"/>
        <c:noMultiLvlLbl val="0"/>
      </c:catAx>
      <c:valAx>
        <c:axId val="30921088"/>
        <c:scaling>
          <c:orientation val="minMax"/>
          <c:max val="4000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crossAx val="30915200"/>
        <c:crosses val="autoZero"/>
        <c:crossBetween val="between"/>
        <c:majorUnit val="100000"/>
        <c:minorUnit val="50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418634302687541"/>
          <c:y val="0.88077116560660007"/>
          <c:w val="0.32523155184015196"/>
          <c:h val="7.70970945136087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                   2017г. -6161т.р.               2018г. -6161т.р.               2019г. -6161т.р.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6161</c:v>
                </c:pt>
                <c:pt idx="1">
                  <c:v>6161</c:v>
                </c:pt>
                <c:pt idx="2">
                  <c:v>6161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             2017г. -3765т.р.              2018 г. -1246 т.р            2019г.  -1340,3 т.р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3765</c:v>
                </c:pt>
                <c:pt idx="1">
                  <c:v>1246</c:v>
                </c:pt>
                <c:pt idx="2">
                  <c:v>1340.3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доходов              2017г.-9926т.р.           2018г.- 7407 т.р.           2019г.-7501,3 т.р.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9926</c:v>
                </c:pt>
                <c:pt idx="1">
                  <c:v>7407</c:v>
                </c:pt>
                <c:pt idx="2">
                  <c:v>7501.3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024448"/>
        <c:axId val="32025984"/>
        <c:axId val="0"/>
      </c:bar3DChart>
      <c:catAx>
        <c:axId val="3202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32025984"/>
        <c:crosses val="autoZero"/>
        <c:auto val="1"/>
        <c:lblAlgn val="ctr"/>
        <c:lblOffset val="100"/>
        <c:noMultiLvlLbl val="0"/>
      </c:catAx>
      <c:valAx>
        <c:axId val="3202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02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7969160104987"/>
          <c:y val="3.8250492125984246E-3"/>
          <c:w val="0.3702030839895013"/>
          <c:h val="0.99617495078740159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494845772261E-2"/>
          <c:y val="0.182088190917855"/>
          <c:w val="0.96232888902311831"/>
          <c:h val="0.684492269676129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218989691544522E-2"/>
                  <c:y val="-3.413599205823009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6161,0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273939357331386E-2"/>
                  <c:y val="-5.404865409219764E-2"/>
                </c:manualLayout>
              </c:layout>
              <c:tx>
                <c:rich>
                  <a:bodyPr/>
                  <a:lstStyle/>
                  <a:p>
                    <a:r>
                      <a:rPr lang="ru-RU" b="1" i="0" baseline="0" dirty="0" smtClean="0"/>
                      <a:t>3765,0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218989691544522E-2"/>
                  <c:y val="-2.84466600485250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0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111616"/>
        <c:axId val="32133888"/>
        <c:axId val="0"/>
      </c:bar3DChart>
      <c:catAx>
        <c:axId val="32111616"/>
        <c:scaling>
          <c:orientation val="minMax"/>
        </c:scaling>
        <c:delete val="0"/>
        <c:axPos val="b"/>
        <c:majorTickMark val="none"/>
        <c:minorTickMark val="none"/>
        <c:tickLblPos val="nextTo"/>
        <c:crossAx val="32133888"/>
        <c:crosses val="autoZero"/>
        <c:auto val="1"/>
        <c:lblAlgn val="ctr"/>
        <c:lblOffset val="100"/>
        <c:noMultiLvlLbl val="0"/>
      </c:catAx>
      <c:valAx>
        <c:axId val="32133888"/>
        <c:scaling>
          <c:orientation val="minMax"/>
          <c:max val="220000"/>
          <c:min val="0"/>
        </c:scaling>
        <c:delete val="1"/>
        <c:axPos val="l"/>
        <c:numFmt formatCode="#,##0.00" sourceLinked="1"/>
        <c:majorTickMark val="out"/>
        <c:minorTickMark val="none"/>
        <c:tickLblPos val="none"/>
        <c:crossAx val="32111616"/>
        <c:crosses val="autoZero"/>
        <c:crossBetween val="between"/>
        <c:majorUnit val="100000"/>
        <c:minorUnit val="5000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10018062070827E-3"/>
          <c:y val="4.3749978958566894E-2"/>
          <c:w val="0.60897391732283468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3"/>
          </c:dPt>
          <c:dPt>
            <c:idx val="1"/>
            <c:bubble3D val="0"/>
            <c:explosion val="9"/>
          </c:dPt>
          <c:dPt>
            <c:idx val="2"/>
            <c:bubble3D val="0"/>
            <c:explosion val="13"/>
          </c:dPt>
          <c:dPt>
            <c:idx val="3"/>
            <c:bubble3D val="0"/>
            <c:explosion val="17"/>
          </c:dPt>
          <c:cat>
            <c:strRef>
              <c:f>Лист1!$A$2:$A$6</c:f>
              <c:strCache>
                <c:ptCount val="4"/>
                <c:pt idx="0">
                  <c:v>Налог на доходы физических лиц -  200,0 тыс.руб.</c:v>
                </c:pt>
                <c:pt idx="1">
                  <c:v>Единый сельскохозяйственный налог  -  4089,0 тыс.руб.</c:v>
                </c:pt>
                <c:pt idx="2">
                  <c:v>Налог на имущество  - 1815 тыс.руб.</c:v>
                </c:pt>
                <c:pt idx="3">
                  <c:v>Остальные налоги и сборы - 57,0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200</c:v>
                </c:pt>
                <c:pt idx="1">
                  <c:v>4089</c:v>
                </c:pt>
                <c:pt idx="2">
                  <c:v>1815</c:v>
                </c:pt>
                <c:pt idx="3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105725065616794"/>
          <c:y val="0"/>
          <c:w val="0.33894274336617386"/>
          <c:h val="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 -9926 т.р.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2018г.-7407 т.р.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7407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2019г.-7501,3т.р.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7501.3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71808"/>
        <c:axId val="46473600"/>
      </c:barChart>
      <c:catAx>
        <c:axId val="4647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46473600"/>
        <c:crosses val="autoZero"/>
        <c:auto val="1"/>
        <c:lblAlgn val="ctr"/>
        <c:lblOffset val="100"/>
        <c:noMultiLvlLbl val="0"/>
      </c:catAx>
      <c:valAx>
        <c:axId val="4647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718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66634891732283463"/>
          <c:y val="0.21479502952755905"/>
          <c:w val="0.31490108267716538"/>
          <c:h val="0.45790994094488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  <c:explosion val="1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 -2599,6 тыс.руб.</c:v>
                </c:pt>
                <c:pt idx="1">
                  <c:v>Национальная оборона - 68,3 тыс.руб.</c:v>
                </c:pt>
                <c:pt idx="2">
                  <c:v>Национальная безопастность и правоохранительная деятельность - 424,8 тыс.руб.</c:v>
                </c:pt>
                <c:pt idx="3">
                  <c:v>Национальная экономика -3729,9тыс.руб.</c:v>
                </c:pt>
                <c:pt idx="4">
                  <c:v>Культура,киноматография - 2589,6 тыс.руб.</c:v>
                </c:pt>
                <c:pt idx="5">
                  <c:v>Социальная политика - 116 тыс.руб.</c:v>
                </c:pt>
                <c:pt idx="6">
                  <c:v>Жилищно коммунальное хозяйство -382,8 тыс.руб.</c:v>
                </c:pt>
                <c:pt idx="7">
                  <c:v>Физическая культура и спорт -5,0 тыс.руб.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2599.6</c:v>
                </c:pt>
                <c:pt idx="1">
                  <c:v>68.3</c:v>
                </c:pt>
                <c:pt idx="2">
                  <c:v>424.8</c:v>
                </c:pt>
                <c:pt idx="3">
                  <c:v>3729.9</c:v>
                </c:pt>
                <c:pt idx="4">
                  <c:v>2589.6</c:v>
                </c:pt>
                <c:pt idx="5">
                  <c:v>116</c:v>
                </c:pt>
                <c:pt idx="6">
                  <c:v>382.8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5122375328083989E-2"/>
          <c:y val="0"/>
          <c:w val="0.79058858267716536"/>
          <c:h val="0.6650466614820576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  <c:explosion val="1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 -2515,4 тыс.руб.</c:v>
                </c:pt>
                <c:pt idx="1">
                  <c:v>Национальная оборона - 68,3 тыс.руб.</c:v>
                </c:pt>
                <c:pt idx="2">
                  <c:v>Национальная безопастность и правоохранительная деятельность - 409,8 тыс.руб.</c:v>
                </c:pt>
                <c:pt idx="3">
                  <c:v>Национальная экономика -1006,7 тыс.руб.</c:v>
                </c:pt>
                <c:pt idx="4">
                  <c:v>Культура,киноматография - 2562,9 тыс.руб.</c:v>
                </c:pt>
                <c:pt idx="5">
                  <c:v>Социальная политика - 116 тыс.руб.</c:v>
                </c:pt>
                <c:pt idx="6">
                  <c:v>Жилищно коммунальное хозяйство -539,4 тыс.руб.</c:v>
                </c:pt>
                <c:pt idx="7">
                  <c:v>Физкультура и спорт 5,0 тыс.руб.</c:v>
                </c:pt>
                <c:pt idx="8">
                  <c:v>Условно утвержденные расходы - 183,5 тыс.руб.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2515.4</c:v>
                </c:pt>
                <c:pt idx="1">
                  <c:v>68.3</c:v>
                </c:pt>
                <c:pt idx="2">
                  <c:v>409.8</c:v>
                </c:pt>
                <c:pt idx="3">
                  <c:v>1006.7</c:v>
                </c:pt>
                <c:pt idx="4">
                  <c:v>2562.9</c:v>
                </c:pt>
                <c:pt idx="5">
                  <c:v>116</c:v>
                </c:pt>
                <c:pt idx="6">
                  <c:v>539.4</c:v>
                </c:pt>
                <c:pt idx="7">
                  <c:v>5</c:v>
                </c:pt>
                <c:pt idx="8">
                  <c:v>183.5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5122375328083989E-2"/>
          <c:y val="0"/>
          <c:w val="0.79058858267716536"/>
          <c:h val="0.6650466614820576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  <c:explosion val="1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 -2526,6 тыс.руб.</c:v>
                </c:pt>
                <c:pt idx="1">
                  <c:v>Национальная оборона - 68,3 тыс.руб.</c:v>
                </c:pt>
                <c:pt idx="2">
                  <c:v>Национальная безопастность и правоохранительная деятельность - 409,8 тыс.руб.</c:v>
                </c:pt>
                <c:pt idx="3">
                  <c:v>Национальная экономика -1049тыс.руб.</c:v>
                </c:pt>
                <c:pt idx="4">
                  <c:v>Культура,киноматография -2580 тыс.руб.</c:v>
                </c:pt>
                <c:pt idx="5">
                  <c:v>Социальная политика - 116 тыс.руб.</c:v>
                </c:pt>
                <c:pt idx="6">
                  <c:v>Жилищно коммунальное хозяйство -374,9 тыс.руб.</c:v>
                </c:pt>
                <c:pt idx="7">
                  <c:v>Физкультура и спорт- 5,0 тыс.руб</c:v>
                </c:pt>
                <c:pt idx="8">
                  <c:v>Условно утвержденные расходы - 371,7 тыс.руб.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2526.6</c:v>
                </c:pt>
                <c:pt idx="1">
                  <c:v>68.3</c:v>
                </c:pt>
                <c:pt idx="2">
                  <c:v>409.8</c:v>
                </c:pt>
                <c:pt idx="3">
                  <c:v>1049</c:v>
                </c:pt>
                <c:pt idx="4">
                  <c:v>2580</c:v>
                </c:pt>
                <c:pt idx="5">
                  <c:v>116</c:v>
                </c:pt>
                <c:pt idx="6">
                  <c:v>374.9</c:v>
                </c:pt>
                <c:pt idx="7">
                  <c:v>5</c:v>
                </c:pt>
                <c:pt idx="8">
                  <c:v>371.7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5122375328083989E-2"/>
          <c:y val="0"/>
          <c:w val="0.79058858267716536"/>
          <c:h val="0.6650466614820576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единый сельскохозяйственный налог; земельный налог; налог на имущество физических лиц; госпошлина 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федерального, областного и районного бюджетов (дотации, субсидии, субвенции, а также перечисления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единый сельскохозяйственный налог; земельный налог; налог на имущество физических лиц; госпошлина 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федерального, областного и районного бюджетов (дотации, субсидии, субвенции, а также перечисления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0.35849</cdr:x>
      <cdr:y>0.70873</cdr:y>
    </cdr:from>
    <cdr:to>
      <cdr:x>0.48113</cdr:x>
      <cdr:y>0.78748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6304" y="3240360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9926,0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0.60377</cdr:x>
      <cdr:y>0.72448</cdr:y>
    </cdr:from>
    <cdr:to>
      <cdr:x>0.66981</cdr:x>
      <cdr:y>0.77173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08512" y="3312368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7407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0.79245</cdr:x>
      <cdr:y>0.70873</cdr:y>
    </cdr:from>
    <cdr:to>
      <cdr:x>0.90566</cdr:x>
      <cdr:y>0.75598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48672" y="3240360"/>
          <a:ext cx="864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7501,3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0.38208</cdr:x>
      <cdr:y>0.56699</cdr:y>
    </cdr:from>
    <cdr:to>
      <cdr:x>0.51415</cdr:x>
      <cdr:y>0.70086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2916324" y="2592288"/>
          <a:ext cx="1008112" cy="612068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Дефицит 0,0 тыс. руб.</a:t>
          </a:r>
          <a:endParaRPr lang="ru-RU" dirty="0"/>
        </a:p>
      </cdr:txBody>
    </cdr:sp>
  </cdr:relSizeAnchor>
  <cdr:relSizeAnchor xmlns:cdr="http://schemas.openxmlformats.org/drawingml/2006/chartDrawing">
    <cdr:from>
      <cdr:x>0.83962</cdr:x>
      <cdr:y>0.51974</cdr:y>
    </cdr:from>
    <cdr:to>
      <cdr:x>0.9717</cdr:x>
      <cdr:y>0.64574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6408712" y="2376264"/>
          <a:ext cx="1008112" cy="576064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Дефицит 0,0 тыс. руб.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0.35922</cdr:x>
      <cdr:y>0.53226</cdr:y>
    </cdr:from>
    <cdr:to>
      <cdr:x>0.39806</cdr:x>
      <cdr:y>0.6129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2376264"/>
          <a:ext cx="288070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0.48894</cdr:x>
      <cdr:y>0.58065</cdr:y>
    </cdr:from>
    <cdr:to>
      <cdr:x>0.52778</cdr:x>
      <cdr:y>0.66129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26360" y="2592288"/>
          <a:ext cx="288069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400" b="1" dirty="0" smtClean="0"/>
            <a:t>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0.70874</cdr:x>
      <cdr:y>0.59677</cdr:y>
    </cdr:from>
    <cdr:to>
      <cdr:x>0.79612</cdr:x>
      <cdr:y>0.69081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56584" y="2664295"/>
          <a:ext cx="648072" cy="419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0.33948</cdr:x>
      <cdr:y>0.73217</cdr:y>
    </cdr:from>
    <cdr:to>
      <cdr:x>0.4466</cdr:x>
      <cdr:y>0.8149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17846" y="3268787"/>
          <a:ext cx="79452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(0,5%)</a:t>
          </a:r>
          <a:endParaRPr lang="ru-RU" dirty="0"/>
        </a:p>
      </cdr:txBody>
    </cdr:sp>
  </cdr:relSizeAnchor>
  <cdr:relSizeAnchor xmlns:cdr="http://schemas.openxmlformats.org/drawingml/2006/chartDrawing">
    <cdr:from>
      <cdr:x>0.63592</cdr:x>
      <cdr:y>0.77354</cdr:y>
    </cdr:from>
    <cdr:to>
      <cdr:x>0.78155</cdr:x>
      <cdr:y>0.85626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4716536" y="3453453"/>
          <a:ext cx="10800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(37,5%)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0.42565</cdr:x>
      <cdr:y>0.74418</cdr:y>
    </cdr:from>
    <cdr:to>
      <cdr:x>0.55618</cdr:x>
      <cdr:y>0.83277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4790" y="3024336"/>
          <a:ext cx="79571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0.80712</cdr:x>
      <cdr:y>0</cdr:y>
    </cdr:from>
    <cdr:to>
      <cdr:x>0.85437</cdr:x>
      <cdr:y>0.64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4920208" y="0"/>
          <a:ext cx="288032" cy="3456384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0.74013</cdr:x>
      <cdr:y>0.26667</cdr:y>
    </cdr:from>
    <cdr:to>
      <cdr:x>1</cdr:x>
      <cdr:y>0.34667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11824" y="1440160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0.72832</cdr:x>
      <cdr:y>0.25333</cdr:y>
    </cdr:from>
    <cdr:to>
      <cdr:x>1</cdr:x>
      <cdr:y>0.4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24264" y="1368152"/>
          <a:ext cx="165618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0.8623</cdr:x>
      <cdr:y>0.25333</cdr:y>
    </cdr:from>
    <cdr:to>
      <cdr:x>1</cdr:x>
      <cdr:y>0.41333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56584" y="1368152"/>
          <a:ext cx="83941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0.75987</cdr:x>
      <cdr:y>0</cdr:y>
    </cdr:from>
    <cdr:to>
      <cdr:x>0.85437</cdr:x>
      <cdr:y>0.62667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4632176" y="0"/>
          <a:ext cx="576064" cy="338437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413198"/>
            <a:ext cx="69847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5455" y="4437112"/>
            <a:ext cx="3600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поселении,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5015" y="2332112"/>
            <a:ext cx="7920880" cy="2088232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</a:t>
            </a:r>
            <a:r>
              <a:rPr lang="ru-RU" sz="17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Евстратовского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сельского поселения в формате доступном для широкого круга пользователей.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97152"/>
            <a:ext cx="2277418" cy="1399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7" y="-7370"/>
            <a:ext cx="4565455" cy="17598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68122"/>
            <a:ext cx="8820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Евстратовское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сельское поселение</a:t>
            </a:r>
            <a:endParaRPr lang="ru-RU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49421225"/>
              </p:ext>
            </p:extLst>
          </p:nvPr>
        </p:nvGraphicFramePr>
        <p:xfrm>
          <a:off x="611560" y="1412776"/>
          <a:ext cx="7632848" cy="457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4716016" y="3429000"/>
            <a:ext cx="1152128" cy="576064"/>
          </a:xfrm>
          <a:prstGeom prst="wedgeRoundRectCallout">
            <a:avLst>
              <a:gd name="adj1" fmla="val 29272"/>
              <a:gd name="adj2" fmla="val 14655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ookman Old Style" pitchFamily="18" charset="0"/>
              </a:rPr>
              <a:t>Дефицит </a:t>
            </a:r>
          </a:p>
          <a:p>
            <a:pPr algn="ctr"/>
            <a:r>
              <a:rPr lang="ru-RU" sz="1200" b="1" dirty="0" smtClean="0">
                <a:latin typeface="Bookman Old Style" pitchFamily="18" charset="0"/>
              </a:rPr>
              <a:t>0,0 </a:t>
            </a:r>
          </a:p>
          <a:p>
            <a:pPr algn="ctr"/>
            <a:r>
              <a:rPr lang="ru-RU" sz="1200" b="1" dirty="0" smtClean="0">
                <a:latin typeface="Bookman Old Style" pitchFamily="18" charset="0"/>
              </a:rPr>
              <a:t>тыс. руб</a:t>
            </a:r>
            <a:r>
              <a:rPr lang="ru-RU" sz="1600" b="1" dirty="0" smtClean="0">
                <a:latin typeface="Bookman Old Style" pitchFamily="18" charset="0"/>
              </a:rPr>
              <a:t>.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7667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бюджета поселения на 2017-2019 годы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44448392"/>
              </p:ext>
            </p:extLst>
          </p:nvPr>
        </p:nvGraphicFramePr>
        <p:xfrm>
          <a:off x="1523999" y="1412776"/>
          <a:ext cx="6673649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9506" y="476672"/>
            <a:ext cx="7498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Доходы бюджета на 2017-2019 годы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1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3567" y="606460"/>
            <a:ext cx="66474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2017 год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72178732"/>
              </p:ext>
            </p:extLst>
          </p:nvPr>
        </p:nvGraphicFramePr>
        <p:xfrm>
          <a:off x="971600" y="1988840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*тыс.руб.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0729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(62 %)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228184" y="47036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95536" y="476672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собственных доходов местного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2017 год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69900818"/>
              </p:ext>
            </p:extLst>
          </p:nvPr>
        </p:nvGraphicFramePr>
        <p:xfrm>
          <a:off x="995102" y="1459516"/>
          <a:ext cx="7681353" cy="456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222080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29,5%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4426" y="1797126"/>
            <a:ext cx="91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3,2%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01337" y="24206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66,4 %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64024" y="14595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0,9%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49237169"/>
              </p:ext>
            </p:extLst>
          </p:nvPr>
        </p:nvGraphicFramePr>
        <p:xfrm>
          <a:off x="1475656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1591" y="404664"/>
            <a:ext cx="7458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Расходы бюджета на 2017-2019 годы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3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260648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atin typeface="+mj-lt"/>
                <a:ea typeface="+mj-ea"/>
                <a:cs typeface="+mj-cs"/>
              </a:rPr>
              <a:t>Расходы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местного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бюджета на 2017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430054"/>
              </p:ext>
            </p:extLst>
          </p:nvPr>
        </p:nvGraphicFramePr>
        <p:xfrm>
          <a:off x="899592" y="1196752"/>
          <a:ext cx="57606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2160" y="27089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9926 тыс. руб.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260648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местного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бюджета на 2018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05839257"/>
              </p:ext>
            </p:extLst>
          </p:nvPr>
        </p:nvGraphicFramePr>
        <p:xfrm>
          <a:off x="1524000" y="1268760"/>
          <a:ext cx="6096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04248" y="278092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7407,0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4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260648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atin typeface="+mj-lt"/>
                <a:ea typeface="+mj-ea"/>
                <a:cs typeface="+mj-cs"/>
              </a:rPr>
              <a:t>Расходы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местного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бюджета на 2019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87239117"/>
              </p:ext>
            </p:extLst>
          </p:nvPr>
        </p:nvGraphicFramePr>
        <p:xfrm>
          <a:off x="1524000" y="1268760"/>
          <a:ext cx="6096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/>
          <p:cNvSpPr/>
          <p:nvPr/>
        </p:nvSpPr>
        <p:spPr>
          <a:xfrm>
            <a:off x="6300192" y="1268760"/>
            <a:ext cx="504056" cy="3600400"/>
          </a:xfrm>
          <a:prstGeom prst="rightBrace">
            <a:avLst>
              <a:gd name="adj1" fmla="val 8333"/>
              <a:gd name="adj2" fmla="val 512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84911" y="28842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7501,3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6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69"/>
          <p:cNvSpPr>
            <a:spLocks noChangeArrowheads="1"/>
          </p:cNvSpPr>
          <p:nvPr/>
        </p:nvSpPr>
        <p:spPr bwMode="auto">
          <a:xfrm>
            <a:off x="357312" y="3723531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30810" name="AutoShape 90"/>
          <p:cNvSpPr>
            <a:spLocks noChangeArrowheads="1"/>
          </p:cNvSpPr>
          <p:nvPr/>
        </p:nvSpPr>
        <p:spPr bwMode="auto">
          <a:xfrm>
            <a:off x="207310" y="5589240"/>
            <a:ext cx="4248150" cy="72032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физической культуры и спорта 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1" name="AutoShape 91"/>
          <p:cNvSpPr>
            <a:spLocks noChangeArrowheads="1"/>
          </p:cNvSpPr>
          <p:nvPr/>
        </p:nvSpPr>
        <p:spPr bwMode="auto">
          <a:xfrm>
            <a:off x="179512" y="2044149"/>
            <a:ext cx="4248472" cy="7195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15D7E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Обеспечение доступным и комфортным жильем и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коммунальными услугами населения</a:t>
            </a:r>
          </a:p>
          <a:p>
            <a:pPr algn="ctr" fontAlgn="b"/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3" name="AutoShape 93"/>
          <p:cNvSpPr>
            <a:spLocks noChangeArrowheads="1"/>
          </p:cNvSpPr>
          <p:nvPr/>
        </p:nvSpPr>
        <p:spPr bwMode="auto">
          <a:xfrm>
            <a:off x="179512" y="3723531"/>
            <a:ext cx="4248150" cy="7918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Защита населения и территории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Евстратовского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от чрезвычайных ситуаций,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обеспечение пожарной безопасности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6" name="AutoShape 96"/>
          <p:cNvSpPr>
            <a:spLocks noChangeArrowheads="1"/>
          </p:cNvSpPr>
          <p:nvPr/>
        </p:nvSpPr>
        <p:spPr bwMode="auto">
          <a:xfrm>
            <a:off x="4644008" y="2925366"/>
            <a:ext cx="4248150" cy="9362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сельского хозяйства и инфраструктуры агропродовольственного рынка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7" name="AutoShape 97"/>
          <p:cNvSpPr>
            <a:spLocks noChangeArrowheads="1"/>
          </p:cNvSpPr>
          <p:nvPr/>
        </p:nvSpPr>
        <p:spPr bwMode="auto">
          <a:xfrm>
            <a:off x="179190" y="2802691"/>
            <a:ext cx="4248150" cy="7206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Благоустройство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9" name="AutoShape 99"/>
          <p:cNvSpPr>
            <a:spLocks noChangeArrowheads="1"/>
          </p:cNvSpPr>
          <p:nvPr/>
        </p:nvSpPr>
        <p:spPr bwMode="auto">
          <a:xfrm>
            <a:off x="4644008" y="2082437"/>
            <a:ext cx="4248150" cy="7202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культуры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0" name="AutoShape 100"/>
          <p:cNvSpPr>
            <a:spLocks noChangeArrowheads="1"/>
          </p:cNvSpPr>
          <p:nvPr/>
        </p:nvSpPr>
        <p:spPr bwMode="auto">
          <a:xfrm>
            <a:off x="219868" y="4684439"/>
            <a:ext cx="4248150" cy="7196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транспортной системы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  </a:t>
            </a:r>
            <a:endParaRPr lang="ru-RU" sz="1200" b="1" dirty="0">
              <a:cs typeface="+mn-cs"/>
            </a:endParaRPr>
          </a:p>
        </p:txBody>
      </p:sp>
      <p:sp>
        <p:nvSpPr>
          <p:cNvPr id="62477" name="WordArt 101"/>
          <p:cNvSpPr>
            <a:spLocks noChangeArrowheads="1" noChangeShapeType="1" noTextEdit="1"/>
          </p:cNvSpPr>
          <p:nvPr/>
        </p:nvSpPr>
        <p:spPr bwMode="auto">
          <a:xfrm>
            <a:off x="718928" y="1268760"/>
            <a:ext cx="741682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Перечень муниципальных программ на </a:t>
            </a:r>
            <a:r>
              <a:rPr lang="ru-RU" sz="1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2017-2019 годы</a:t>
            </a:r>
            <a:endParaRPr lang="ru-RU" sz="1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5" name="AutoShape 105"/>
          <p:cNvSpPr>
            <a:spLocks noChangeArrowheads="1"/>
          </p:cNvSpPr>
          <p:nvPr/>
        </p:nvSpPr>
        <p:spPr bwMode="auto">
          <a:xfrm>
            <a:off x="4644008" y="4014909"/>
            <a:ext cx="4248150" cy="7918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Муниципальное управление и гражданское общество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2656"/>
            <a:ext cx="7856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Расходы бюджета осуществляются в рамках муниципальных программ</a:t>
            </a:r>
            <a:endParaRPr lang="ru-RU" sz="2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AutoShape 91"/>
          <p:cNvSpPr>
            <a:spLocks noChangeArrowheads="1"/>
          </p:cNvSpPr>
          <p:nvPr/>
        </p:nvSpPr>
        <p:spPr bwMode="auto">
          <a:xfrm>
            <a:off x="4644008" y="5026981"/>
            <a:ext cx="4248472" cy="9224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15D7E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Энергосбережение и повышение энергетической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Эффективности в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Евстратовском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сельском поселении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8088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МУНИЦИПАЛЬНАЯ  ПРОГРАММА </a:t>
            </a:r>
            <a:r>
              <a:rPr lang="ru-RU" sz="1600" i="1" dirty="0"/>
              <a:t>ЕВСТРАТОВСКОГО  СЕЛЬСКОГО ПОСЕЛЕНИЯ РОССОШАНСКОГО МУНИЦИПАЛЬНОГО РАЙОНА ВОРОНЕЖСКОЙ ОБЛАСТИ «ОБЕСПЕЧЕНИЕ ДОСТУПНЫМ И КОМФОРТНЫМ ЖИЛЬЕМ И КОММУНАЛЬНЫМИ УСЛУГАМИ НАСЕЛЕНИЯ ЕВСТРАТОВСКОГО  СЕЛЬСКОГО ПОСЕЛЕНИЯ РОССОШАНСКОГО МУНИЦИПАЛЬНОГО РАЙОНА ВОРОНЕЖСКОЙ ОБЛАСТИ»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81578"/>
              </p:ext>
            </p:extLst>
          </p:nvPr>
        </p:nvGraphicFramePr>
        <p:xfrm>
          <a:off x="2651300" y="5517232"/>
          <a:ext cx="6369685" cy="11391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47920"/>
                <a:gridCol w="4321765"/>
              </a:tblGrid>
              <a:tr h="101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Цель муниципальной 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Повышение качества жилищного обеспечения населения </a:t>
                      </a:r>
                      <a:r>
                        <a:rPr lang="ru-RU" sz="1300" dirty="0" err="1">
                          <a:effectLst/>
                        </a:rPr>
                        <a:t>Евстратовского</a:t>
                      </a:r>
                      <a:r>
                        <a:rPr lang="ru-RU" sz="1300" dirty="0">
                          <a:effectLst/>
                        </a:rPr>
                        <a:t>  сельского поселения </a:t>
                      </a:r>
                      <a:r>
                        <a:rPr lang="ru-RU" sz="1300" dirty="0" err="1">
                          <a:effectLst/>
                        </a:rPr>
                        <a:t>Россошанского</a:t>
                      </a:r>
                      <a:r>
                        <a:rPr lang="ru-RU" sz="1300" dirty="0">
                          <a:effectLst/>
                        </a:rPr>
                        <a:t> муниципального района путем повышения доступности жилья, роста качества и надежности предоставления жилищно-коммунальных услуг.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4467754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05" y="3620923"/>
            <a:ext cx="2968419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Направлено на реализацию программы</a:t>
            </a:r>
          </a:p>
          <a:p>
            <a:r>
              <a:rPr lang="ru-RU" b="1" dirty="0" smtClean="0"/>
              <a:t> 2017 г.- 60,0 </a:t>
            </a:r>
            <a:r>
              <a:rPr lang="ru-RU" b="1" dirty="0" err="1" smtClean="0"/>
              <a:t>т.р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2018г. - 317,8 </a:t>
            </a:r>
            <a:r>
              <a:rPr lang="ru-RU" b="1" dirty="0" err="1" smtClean="0"/>
              <a:t>т.р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2019г. - 98,4 </a:t>
            </a:r>
            <a:r>
              <a:rPr lang="ru-RU" b="1" dirty="0" err="1" smtClean="0"/>
              <a:t>т.р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85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4533" y="1627187"/>
            <a:ext cx="59766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7804" y="215301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проекту бюджета </a:t>
            </a:r>
            <a:r>
              <a:rPr lang="ru-RU" sz="1500" dirty="0" err="1" smtClean="0"/>
              <a:t>Евстратовского</a:t>
            </a:r>
            <a:r>
              <a:rPr lang="ru-RU" sz="1500" dirty="0" smtClean="0"/>
              <a:t> сельского поселения</a:t>
            </a:r>
          </a:p>
          <a:p>
            <a:r>
              <a:rPr lang="ru-RU" sz="1500" dirty="0" smtClean="0"/>
              <a:t>(проходят ежегодно в ноябре - декабре )</a:t>
            </a:r>
            <a:endParaRPr lang="ru-RU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</a:t>
            </a:r>
            <a:r>
              <a:rPr lang="ru-RU" sz="1500" dirty="0" err="1" smtClean="0"/>
              <a:t>Евстратовского</a:t>
            </a:r>
            <a:r>
              <a:rPr lang="ru-RU" sz="1500" dirty="0" smtClean="0"/>
              <a:t> сельского поселения (проходят ежегодно в апреле – мае ) </a:t>
            </a:r>
            <a:endParaRPr lang="ru-RU" sz="1500" dirty="0"/>
          </a:p>
        </p:txBody>
      </p:sp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91137" y="335699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8381"/>
            <a:ext cx="4981002" cy="11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0698" y="114335"/>
            <a:ext cx="6388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Евстратовское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сельское поселение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6" y="3191623"/>
            <a:ext cx="2316892" cy="1538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1" y="3483509"/>
            <a:ext cx="2316892" cy="153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«Благоустройство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77796"/>
              </p:ext>
            </p:extLst>
          </p:nvPr>
        </p:nvGraphicFramePr>
        <p:xfrm>
          <a:off x="3815408" y="4077072"/>
          <a:ext cx="5328592" cy="2523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946"/>
                <a:gridCol w="3502646"/>
              </a:tblGrid>
              <a:tr h="2445129">
                <a:tc>
                  <a:txBody>
                    <a:bodyPr/>
                    <a:lstStyle/>
                    <a:p>
                      <a:pPr indent="-50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Совершенствование системы комплексного благоустройства муниципального образования «</a:t>
                      </a:r>
                      <a:r>
                        <a:rPr lang="ru-RU" sz="1200" dirty="0" err="1">
                          <a:effectLst/>
                        </a:rPr>
                        <a:t>Евстратовское</a:t>
                      </a:r>
                      <a:r>
                        <a:rPr lang="ru-RU" sz="1200" dirty="0">
                          <a:effectLst/>
                        </a:rPr>
                        <a:t>  сельское поселение»: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 улучшение архитектурного облика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 сельского поселения;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повышение уровня жизни населения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 сельского поселения;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создание комфортных условий проживания и отдыха граждан;                                 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создание комфортных условий для спортивного развития детей дошкольного   и   школьного возраста.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9707"/>
            <a:ext cx="3528392" cy="2646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73" y="4953942"/>
            <a:ext cx="3528392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</a:t>
            </a:r>
          </a:p>
          <a:p>
            <a:r>
              <a:rPr lang="ru-RU" b="1" dirty="0" smtClean="0"/>
              <a:t>2017г.-3003,0 </a:t>
            </a:r>
            <a:r>
              <a:rPr lang="ru-RU" b="1" dirty="0" err="1" smtClean="0"/>
              <a:t>т.р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2018 г.- 249,6т.р. </a:t>
            </a:r>
          </a:p>
          <a:p>
            <a:r>
              <a:rPr lang="ru-RU" b="1" dirty="0" smtClean="0"/>
              <a:t>2019 г.-261,5 </a:t>
            </a:r>
            <a:r>
              <a:rPr lang="ru-RU" b="1" dirty="0" err="1" smtClean="0"/>
              <a:t>т.р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89707"/>
            <a:ext cx="3741957" cy="21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65" y="1400002"/>
            <a:ext cx="7871955" cy="5233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</a:t>
            </a:r>
            <a:r>
              <a:rPr lang="ru-RU" i="1" dirty="0" smtClean="0"/>
              <a:t>поселения «Энергосбережение и повышение энергетической эффективности в </a:t>
            </a:r>
            <a:r>
              <a:rPr lang="ru-RU" i="1" dirty="0" err="1" smtClean="0"/>
              <a:t>Евстратовском</a:t>
            </a:r>
            <a:r>
              <a:rPr lang="ru-RU" i="1" dirty="0" smtClean="0"/>
              <a:t> сельском поселении»</a:t>
            </a:r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56017"/>
              </p:ext>
            </p:extLst>
          </p:nvPr>
        </p:nvGraphicFramePr>
        <p:xfrm>
          <a:off x="3217859" y="5517232"/>
          <a:ext cx="5904655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50984"/>
                <a:gridCol w="4553671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-−Повышение эффективности использования топливно-энергетических ресурсов и внедрение энергосберегающих ресурсов и внедрение энергосберегающих мероприятий.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645" y="1400002"/>
            <a:ext cx="2592288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Выделено на реализацию программы -2017г. – 80,0т.р. </a:t>
            </a:r>
          </a:p>
          <a:p>
            <a:r>
              <a:rPr lang="ru-RU" dirty="0" smtClean="0"/>
              <a:t>2018г. -35,0 </a:t>
            </a:r>
            <a:r>
              <a:rPr lang="ru-RU" dirty="0" err="1" smtClean="0"/>
              <a:t>т.р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2019г.- 35,0 </a:t>
            </a:r>
            <a:r>
              <a:rPr lang="ru-RU" dirty="0" err="1" smtClean="0"/>
              <a:t>т.р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2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4602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М</a:t>
            </a:r>
            <a:r>
              <a:rPr lang="ru-RU" i="1" dirty="0" smtClean="0"/>
              <a:t>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  </a:t>
            </a:r>
          </a:p>
          <a:p>
            <a:pPr algn="ctr"/>
            <a:r>
              <a:rPr lang="ru-RU" i="1" dirty="0"/>
              <a:t>      « Защита населения и территории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  </a:t>
            </a:r>
            <a:r>
              <a:rPr lang="ru-RU" i="1" dirty="0" smtClean="0"/>
              <a:t>поселения </a:t>
            </a:r>
            <a:r>
              <a:rPr lang="ru-RU" i="1" dirty="0"/>
              <a:t>от  чрезвычайных ситуаций, обеспечение пожарной  безопасности»  </a:t>
            </a:r>
          </a:p>
          <a:p>
            <a:pPr algn="ctr"/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45411"/>
              </p:ext>
            </p:extLst>
          </p:nvPr>
        </p:nvGraphicFramePr>
        <p:xfrm>
          <a:off x="611560" y="5443779"/>
          <a:ext cx="8229600" cy="865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2932"/>
                <a:gridCol w="6346668"/>
              </a:tblGrid>
              <a:tr h="865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рисков   возникновения и смягчение последствий чрезвычайных ситуаций; создание необходимых условий для обеспечения пожарной безопасности, защиты жизни и здоровья граждан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0212" y="4581128"/>
            <a:ext cx="252028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Выделено на реализацию программы -2017г.-424,8тыс. руб.2018 г.-409,8  2019г.- 409,8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93" y="1916832"/>
            <a:ext cx="4137654" cy="3103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0" y="1760206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</a:t>
            </a:r>
          </a:p>
          <a:p>
            <a:pPr algn="ctr"/>
            <a:r>
              <a:rPr lang="ru-RU" i="1" dirty="0"/>
              <a:t>"Развитие транспортной системы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 </a:t>
            </a:r>
            <a:r>
              <a:rPr lang="ru-RU" i="1" dirty="0" err="1"/>
              <a:t>Россошанского</a:t>
            </a:r>
            <a:r>
              <a:rPr lang="ru-RU" i="1" dirty="0"/>
              <a:t> муниципального района Воронежской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0061"/>
              </p:ext>
            </p:extLst>
          </p:nvPr>
        </p:nvGraphicFramePr>
        <p:xfrm>
          <a:off x="2915816" y="5085184"/>
          <a:ext cx="5829300" cy="1594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145"/>
                <a:gridCol w="3780155"/>
              </a:tblGrid>
              <a:tr h="933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Цель муниципальной программы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Приведение улично-дорожной сети в соответствие с потребительскими требованиями на длительный период по критериям безопасности движения, грузоподъемности, долговечности и эксплуатационной надежности;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повышение общего  уровня благоустройства поселения.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002427"/>
            <a:ext cx="2304256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</a:t>
            </a:r>
          </a:p>
          <a:p>
            <a:r>
              <a:rPr lang="ru-RU" b="1" dirty="0" smtClean="0"/>
              <a:t>2017г.-966,7 т. р.  </a:t>
            </a:r>
          </a:p>
          <a:p>
            <a:r>
              <a:rPr lang="ru-RU" b="1" dirty="0" smtClean="0"/>
              <a:t>2018 г.- 940,7т.р.  2019г.-1026,0т.р.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2381250" cy="18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98712"/>
            <a:ext cx="4242833" cy="31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383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«Развитие физической культуры и спорта»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76341"/>
              </p:ext>
            </p:extLst>
          </p:nvPr>
        </p:nvGraphicFramePr>
        <p:xfrm>
          <a:off x="3059832" y="4653136"/>
          <a:ext cx="5885815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50"/>
                <a:gridCol w="4076065"/>
              </a:tblGrid>
              <a:tr h="23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Цель муниципальной </a:t>
                      </a:r>
                      <a:r>
                        <a:rPr lang="ru-RU" sz="1400" dirty="0" smtClean="0">
                          <a:effectLst/>
                        </a:rPr>
                        <a:t>программы: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400" dirty="0">
                          <a:effectLst/>
                        </a:rPr>
                        <a:t>создание условий, обеспечивающих возможность гражданам систематически заниматься физической культурой и спортом, повышение конкурентоспособности </a:t>
                      </a:r>
                      <a:r>
                        <a:rPr lang="ru-RU" sz="1400" dirty="0" err="1">
                          <a:effectLst/>
                        </a:rPr>
                        <a:t>евстратовских</a:t>
                      </a:r>
                      <a:r>
                        <a:rPr lang="ru-RU" sz="1400" dirty="0">
                          <a:effectLst/>
                        </a:rPr>
                        <a:t> спортсменов  на областных соревнованиях, а также успешное проведение на территории </a:t>
                      </a:r>
                      <a:r>
                        <a:rPr lang="ru-RU" sz="1400" dirty="0" err="1">
                          <a:effectLst/>
                        </a:rPr>
                        <a:t>Евстратовского</a:t>
                      </a:r>
                      <a:r>
                        <a:rPr lang="ru-RU" sz="1400" dirty="0">
                          <a:effectLst/>
                        </a:rPr>
                        <a:t>  сельского поселения спортивных соревнований</a:t>
                      </a:r>
                      <a:endParaRPr lang="ru-RU" sz="1000" dirty="0">
                        <a:effectLst/>
                        <a:latin typeface="Symbol"/>
                        <a:ea typeface="Calibri"/>
                        <a:cs typeface="Symbo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9" y="980728"/>
            <a:ext cx="2736304" cy="2052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483" y="3284984"/>
            <a:ext cx="266429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Выделено на реализацию программы</a:t>
            </a:r>
          </a:p>
          <a:p>
            <a:r>
              <a:rPr lang="ru-RU" dirty="0" smtClean="0"/>
              <a:t>2017г.-5,0т.р.</a:t>
            </a:r>
          </a:p>
          <a:p>
            <a:r>
              <a:rPr lang="ru-RU" dirty="0" smtClean="0"/>
              <a:t>2018г-5,0 </a:t>
            </a:r>
            <a:r>
              <a:rPr lang="ru-RU" dirty="0" err="1" smtClean="0"/>
              <a:t>т.р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2019г -5,0 </a:t>
            </a:r>
            <a:r>
              <a:rPr lang="ru-RU" dirty="0" err="1" smtClean="0"/>
              <a:t>т.р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4870085" cy="274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70" y="3454539"/>
            <a:ext cx="3502759" cy="2422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4525"/>
            <a:ext cx="3816424" cy="2686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Естратовского</a:t>
            </a:r>
            <a:r>
              <a:rPr lang="ru-RU" i="1" dirty="0"/>
              <a:t> сельского поселения </a:t>
            </a:r>
            <a:r>
              <a:rPr lang="ru-RU" i="1" dirty="0" err="1"/>
              <a:t>Россошанского</a:t>
            </a:r>
            <a:r>
              <a:rPr lang="ru-RU" i="1" dirty="0"/>
              <a:t> муниципального района </a:t>
            </a:r>
          </a:p>
          <a:p>
            <a:pPr algn="ctr"/>
            <a:r>
              <a:rPr lang="ru-RU" i="1" dirty="0"/>
              <a:t>«Развитие культуры»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88048"/>
              </p:ext>
            </p:extLst>
          </p:nvPr>
        </p:nvGraphicFramePr>
        <p:xfrm>
          <a:off x="2896108" y="5986631"/>
          <a:ext cx="6011297" cy="841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900"/>
                <a:gridCol w="4643397"/>
              </a:tblGrid>
              <a:tr h="40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Модернизация деятельности учреждения, реализация культурных проектов, способствующих формированию развитию единого культурного пространства, любительского самодеятельного творчества.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1087"/>
            <a:ext cx="3816424" cy="2205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18866"/>
            <a:ext cx="3471309" cy="2310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2437806"/>
            <a:ext cx="2081911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Выделено на реализацию программы – </a:t>
            </a:r>
          </a:p>
          <a:p>
            <a:pPr algn="ctr"/>
            <a:r>
              <a:rPr lang="ru-RU" sz="1600" b="1" dirty="0" smtClean="0"/>
              <a:t>2017г.-2599,6т.р.</a:t>
            </a:r>
          </a:p>
          <a:p>
            <a:pPr algn="ctr"/>
            <a:r>
              <a:rPr lang="ru-RU" sz="1600" b="1" dirty="0" smtClean="0"/>
              <a:t>2018г.-2562,9т.р.   2019г.-2580 </a:t>
            </a:r>
            <a:r>
              <a:rPr lang="ru-RU" sz="1600" b="1" dirty="0" err="1" smtClean="0"/>
              <a:t>т.р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004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«Развитие сельского хозяйства и инфраструктуры агропродовольственного рынка»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91278"/>
              </p:ext>
            </p:extLst>
          </p:nvPr>
        </p:nvGraphicFramePr>
        <p:xfrm>
          <a:off x="4596070" y="1844824"/>
          <a:ext cx="4427984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0451"/>
                <a:gridCol w="3007533"/>
              </a:tblGrid>
              <a:tr h="1800200">
                <a:tc>
                  <a:txBody>
                    <a:bodyPr/>
                    <a:lstStyle/>
                    <a:p>
                      <a:pPr marR="2590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эпидемиологического благополучия населения путем повышения эффективности организационных, профилактических, </a:t>
                      </a:r>
                      <a:endParaRPr lang="ru-RU" sz="1100" dirty="0">
                        <a:effectLst/>
                      </a:endParaRPr>
                    </a:p>
                    <a:p>
                      <a:pPr marR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эпизоотологических и противоэпидемических мероприятий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4048" y="4072065"/>
            <a:ext cx="30963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3,0 </a:t>
            </a:r>
            <a:r>
              <a:rPr lang="ru-RU" b="1" dirty="0" err="1" smtClean="0"/>
              <a:t>тыс.руб</a:t>
            </a:r>
            <a:r>
              <a:rPr lang="ru-RU" b="1" dirty="0" smtClean="0"/>
              <a:t>. ежегодно 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6" y="1772816"/>
            <a:ext cx="4372534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43" y="5212060"/>
            <a:ext cx="2438430" cy="16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27453"/>
            <a:ext cx="7848872" cy="52351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endParaRPr lang="ru-RU" i="1" dirty="0"/>
          </a:p>
          <a:p>
            <a:pPr algn="ctr"/>
            <a:r>
              <a:rPr lang="ru-RU" i="1" dirty="0"/>
              <a:t>«Муниципальное управление и гражданское общество</a:t>
            </a:r>
          </a:p>
          <a:p>
            <a:pPr algn="ctr"/>
            <a:r>
              <a:rPr lang="ru-RU" i="1" dirty="0"/>
              <a:t>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70219"/>
              </p:ext>
            </p:extLst>
          </p:nvPr>
        </p:nvGraphicFramePr>
        <p:xfrm>
          <a:off x="4677892" y="4719194"/>
          <a:ext cx="4466108" cy="2132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596"/>
                <a:gridCol w="3349512"/>
              </a:tblGrid>
              <a:tr h="2132856">
                <a:tc>
                  <a:txBody>
                    <a:bodyPr/>
                    <a:lstStyle/>
                    <a:p>
                      <a:pPr marR="2590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</a:rPr>
                        <a:t>совершенствование </a:t>
                      </a:r>
                      <a:r>
                        <a:rPr lang="ru-RU" sz="1200" dirty="0">
                          <a:effectLst/>
                        </a:rPr>
                        <a:t>и оптимизация системы муниципального управления </a:t>
                      </a: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сельского поселения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1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</a:rPr>
                        <a:t>- </a:t>
                      </a:r>
                      <a:r>
                        <a:rPr lang="ru-RU" sz="1200" dirty="0">
                          <a:effectLst/>
                        </a:rPr>
                        <a:t>повышение эффективности и информационной прозрачности деятельности органов местного самоуправления </a:t>
                      </a: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сельского поселения</a:t>
                      </a:r>
                      <a:endParaRPr lang="ru-RU" sz="1100" dirty="0">
                        <a:effectLst/>
                      </a:endParaRPr>
                    </a:p>
                    <a:p>
                      <a:pPr marL="64135" marR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2365" y="4964980"/>
            <a:ext cx="27718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Выделено на реализацию программы – </a:t>
            </a:r>
          </a:p>
          <a:p>
            <a:r>
              <a:rPr lang="ru-RU" sz="1600" b="1" dirty="0" smtClean="0"/>
              <a:t>2017 г.-2783,9 т .р. </a:t>
            </a:r>
          </a:p>
          <a:p>
            <a:r>
              <a:rPr lang="ru-RU" sz="1600" b="1" dirty="0" smtClean="0"/>
              <a:t>2018г.-2699,7 </a:t>
            </a:r>
            <a:r>
              <a:rPr lang="ru-RU" sz="1600" b="1" dirty="0" err="1" smtClean="0"/>
              <a:t>т.р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2019г.-2710,9 </a:t>
            </a:r>
            <a:r>
              <a:rPr lang="ru-RU" sz="1600" b="1" dirty="0" err="1" smtClean="0"/>
              <a:t>т.р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111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12201" y="188640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8093" y="908720"/>
            <a:ext cx="81845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pPr algn="r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с.Евстратовка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Ул.Пролетарская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д.2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Глава:Лобова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Галина Дмитриевна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(47396) 7-25-25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(47396) 7-25-31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e-mail:www.ewstradm@yandex.ru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14:00-17:00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060848"/>
            <a:ext cx="1440159" cy="214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6261" y="543913"/>
            <a:ext cx="602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05"/>
            <a:ext cx="2568036" cy="160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6" y="4325888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5970" y="404664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поселения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95536" y="980728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63848" y="3799955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поселения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46921" y="1484784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63751" y="1496616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749570" y="1484784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поселения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829762" y="1496616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874" y="4322348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528" y="4266680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4325888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(ЖКХ, культура, молодёжная политика, физическая культура и спорт, обеспечение пожарной безопасности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231" y="1613699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172" y="2182552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913993" y="33265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8567" y="1997839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>
            <a:off x="4424671" y="2951946"/>
            <a:ext cx="3313" cy="1785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5261006"/>
              </p:ext>
            </p:extLst>
          </p:nvPr>
        </p:nvGraphicFramePr>
        <p:xfrm>
          <a:off x="899592" y="260648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>
            <a:spLocks/>
          </p:cNvSpPr>
          <p:nvPr/>
        </p:nvSpPr>
        <p:spPr bwMode="auto">
          <a:xfrm>
            <a:off x="36715" y="195302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36715" y="220486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5" y="47667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548680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2017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28326" y="4077072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местного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14126" y="1736812"/>
            <a:ext cx="5022169" cy="10441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поселения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18319" y="3212976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126" y="494116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местного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05264"/>
            <a:ext cx="482453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2148</TotalTime>
  <Words>1332</Words>
  <Application>Microsoft Office PowerPoint</Application>
  <PresentationFormat>Экран (4:3)</PresentationFormat>
  <Paragraphs>203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поселения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GLBUH</cp:lastModifiedBy>
  <cp:revision>320</cp:revision>
  <cp:lastPrinted>2017-05-18T10:29:31Z</cp:lastPrinted>
  <dcterms:created xsi:type="dcterms:W3CDTF">2015-12-08T06:00:19Z</dcterms:created>
  <dcterms:modified xsi:type="dcterms:W3CDTF">2017-05-19T12:35:42Z</dcterms:modified>
</cp:coreProperties>
</file>